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70" r:id="rId11"/>
    <p:sldId id="26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8DF29-C771-4F89-9EDD-949937EDCF9F}" type="datetimeFigureOut">
              <a:rPr lang="tr-TR" smtClean="0"/>
              <a:t>4.01.2024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A787F-3C11-4E06-8F73-41265C84DD0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84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FC7B-F8F1-4FBB-A107-3218FCE84E16}" type="datetime1">
              <a:rPr lang="tr-TR" smtClean="0"/>
              <a:t>4.01.2024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51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D5DD9-BBF5-4E21-B9F0-9737616C2455}" type="datetime1">
              <a:rPr lang="tr-TR" smtClean="0"/>
              <a:t>4.01.2024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4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DDA5-AD74-4438-A380-D4EAEC310988}" type="datetime1">
              <a:rPr lang="tr-TR" smtClean="0"/>
              <a:t>4.01.2024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994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CB0A-824F-45CB-BF25-47A6789C0601}" type="datetime1">
              <a:rPr lang="tr-TR" smtClean="0"/>
              <a:t>4.01.2024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635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3AF6-C12A-4B09-AC64-44C4975269D2}" type="datetime1">
              <a:rPr lang="tr-TR" smtClean="0"/>
              <a:t>4.01.2024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823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D82A-BC7E-4518-B855-99DECE7A8460}" type="datetime1">
              <a:rPr lang="tr-TR" smtClean="0"/>
              <a:t>4.01.2024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495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A3AE-D480-4181-8718-50CE1FF48194}" type="datetime1">
              <a:rPr lang="tr-TR" smtClean="0"/>
              <a:t>4.01.2024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9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7141-39EE-4B29-BB3A-27532FAB0B18}" type="datetime1">
              <a:rPr lang="tr-TR" smtClean="0"/>
              <a:t>4.01.2024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01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8FB6-044E-40A8-A817-6190484E587D}" type="datetime1">
              <a:rPr lang="tr-TR" smtClean="0"/>
              <a:t>4.01.2024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982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4299-6135-4AA9-8826-A186374FC2ED}" type="datetime1">
              <a:rPr lang="tr-TR" smtClean="0"/>
              <a:t>4.01.2024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235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FBA7094-EBD1-4942-A6E8-D868F31F4925}" type="datetime1">
              <a:rPr lang="tr-TR" smtClean="0"/>
              <a:t>4.01.2024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987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53814A5-011E-46E2-9917-89D29F5BE471}" type="datetime1">
              <a:rPr lang="tr-TR" smtClean="0"/>
              <a:t>4.01.2024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8425F1C-5D64-4B8E-9733-10BA426DE9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295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app.goo.gl/2Jxgoj3yTHKM8Tdk9" TargetMode="External"/><Relationship Id="rId2" Type="http://schemas.openxmlformats.org/officeDocument/2006/relationships/hyperlink" Target="https://doi.org/10.1016/j.ejor.2003.12.01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0496F-7A34-58B6-CFBF-BE6793F67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t="14531" b="270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F9CFC3A-FF6E-4E78-1525-1757A6296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98024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Nature-Inspired Algorithms to Optimize the Base Station </a:t>
            </a:r>
            <a:r>
              <a:rPr lang="tr-TR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</a:t>
            </a:r>
            <a:r>
              <a:rPr lang="en-US" sz="40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tr-TR" sz="40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</a:t>
            </a:r>
            <a:r>
              <a:rPr lang="en-US" sz="4000" cap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4000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Problem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4C1F1DB-82A0-2EBA-5BDD-DB06B1A45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097" y="3464351"/>
            <a:ext cx="6851142" cy="25694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Enes Sa</a:t>
            </a:r>
            <a:r>
              <a:rPr lang="tr-T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ğıroğlu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Utku </a:t>
            </a:r>
            <a:r>
              <a:rPr lang="tr-T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Baygüven</a:t>
            </a:r>
            <a:endParaRPr lang="tr-T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Ahsen Yağmur Kahyaoğlu</a:t>
            </a:r>
          </a:p>
          <a:p>
            <a:r>
              <a:rPr lang="tr-T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isor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Asst. Prof. Fatma Corut Ergin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2CF197-5E57-DEE9-70B1-128C2AE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380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1CACCA5A-C878-18BC-71CD-253F3096A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2148840"/>
            <a:ext cx="9398508" cy="443484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Algorithm Selection and Implementation: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select and implement 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nature-inspired algorithm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Genetic Algorithm (GA), Particle Swarm Optimization (PSO), and Ant Colony Optimization (ACO).</a:t>
            </a:r>
          </a:p>
          <a:p>
            <a:pPr lvl="2">
              <a:lnSpc>
                <a:spcPct val="9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and Optimization: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chosen algorithm will be simulated in a controlled environment.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Evaluation: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erformance evaluated based on coverage area, cost efficiency, and emergency response time.</a:t>
            </a:r>
          </a:p>
          <a:p>
            <a:pPr lvl="1">
              <a:lnSpc>
                <a:spcPct val="90000"/>
              </a:lnSpc>
            </a:pPr>
            <a:endParaRPr lang="en-US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Resource Allocation: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7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omputational facilities and simulation software (e.g., MATLAB or Python-based tools), will be identified and used.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85171EB-2160-0333-A5C9-03BD0734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425F1C-5D64-4B8E-9733-10BA426DE93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C566DBEB-C963-5F6F-9364-B9452137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dirty="0"/>
              <a:t>Methodology and </a:t>
            </a:r>
            <a:r>
              <a:rPr lang="en-US" sz="2600" dirty="0" err="1"/>
              <a:t>TechnIcal</a:t>
            </a:r>
            <a:r>
              <a:rPr lang="en-US" sz="2600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39789415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C65B9D8F-6C1D-2131-61C1-0ED36E20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74" y="552008"/>
            <a:ext cx="4486656" cy="1141497"/>
          </a:xfrm>
        </p:spPr>
        <p:txBody>
          <a:bodyPr/>
          <a:lstStyle/>
          <a:p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ccompl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shed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İçerik Yer Tutucusu 15">
            <a:extLst>
              <a:ext uri="{FF2B5EF4-FFF2-40B4-BE49-F238E27FC236}">
                <a16:creationId xmlns:a16="http://schemas.microsoft.com/office/drawing/2014/main" id="{3F159CAF-C30E-A9B3-865C-BFE59B1DC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376" y="1209053"/>
            <a:ext cx="4999998" cy="468047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developed our simulation model.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conduct the simulation, we identified three distinct regions.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these regions, we created two different scenarios. 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Scenario 1 represents the daytime hours when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teletraffic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dense</a:t>
            </a:r>
            <a:endParaRPr lang="tr-T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Scenario 2 corresponds to the nighttime hours when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teletraffic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sparse.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also gathered population information related to these selected regions.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D98DEFF-CFE2-B2DB-71D5-7C357526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11</a:t>
            </a:fld>
            <a:endParaRPr lang="tr-TR"/>
          </a:p>
        </p:txBody>
      </p:sp>
      <p:pic>
        <p:nvPicPr>
          <p:cNvPr id="3" name="Resim 2" descr="resim, ekran görüntüsü, sanat, iç mekan içeren bir resim&#10;&#10;Açıklama otomatik olarak oluşturuldu">
            <a:extLst>
              <a:ext uri="{FF2B5EF4-FFF2-40B4-BE49-F238E27FC236}">
                <a16:creationId xmlns:a16="http://schemas.microsoft.com/office/drawing/2014/main" id="{A149B5C8-A155-BC5A-3983-4FF4F001F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5" y="2565919"/>
            <a:ext cx="5666014" cy="3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3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BE9BCC88-ADBC-900F-CB44-345EC518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2287503"/>
            <a:ext cx="4486656" cy="114149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Difficulties Encountered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F5CA445-8A84-88AC-8008-74D23C7B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648" y="603504"/>
            <a:ext cx="5023104" cy="524865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 Preparation: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During the project, we faced significant challenges in finding a suitable dataset. As a result, we had to create our own dataset.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“Base station location and channel allocation in a cellular network with emergency coverage requirements” - Instance Generator</a:t>
            </a:r>
          </a:p>
          <a:p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8495D41D-C20F-E5AB-52C2-E74B6EB6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12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EF6E386-D19E-8481-EAAA-F2DC14FA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347" y="3893129"/>
            <a:ext cx="3857335" cy="232479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E375724-3F37-9A6B-ABCB-FF5CF24DFE41}"/>
              </a:ext>
            </a:extLst>
          </p:cNvPr>
          <p:cNvSpPr txBox="1"/>
          <p:nvPr/>
        </p:nvSpPr>
        <p:spPr>
          <a:xfrm>
            <a:off x="8537646" y="6245126"/>
            <a:ext cx="1316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3 [1] </a:t>
            </a: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7249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1FFBFF-04C5-E46A-BE07-B859FF2D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0487"/>
            <a:ext cx="7729728" cy="11887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and Second Semester Plans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1325411-1DA6-4936-BD1C-2D523F186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9824" y="1642001"/>
            <a:ext cx="4652346" cy="278369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Milestone 1: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Customization and Theoretical Model Development.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Milestone 2: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Testing and Refinement on prepared dataset.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Milestone 3: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Evaluation, Analysis and documentation preparation.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FAA746E-EB6A-A19A-469D-E0A5C1C9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13</a:t>
            </a:fld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AD94E78-5EB2-EB55-DD19-D0CC5504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44" y="4232904"/>
            <a:ext cx="8149706" cy="21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407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nfinite question marks in 3D rendering">
            <a:extLst>
              <a:ext uri="{FF2B5EF4-FFF2-40B4-BE49-F238E27FC236}">
                <a16:creationId xmlns:a16="http://schemas.microsoft.com/office/drawing/2014/main" id="{232BB58E-598C-7C89-09DE-9FC2F3A3E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F4AC62-EC78-4578-85F3-05A4CEBD3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bg1">
                <a:alpha val="8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988A71-02BB-4403-9321-68D5EC656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ADFF2B7C-ED62-5FC1-72B6-6C51F4FE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5400" kern="1200" cap="all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5400" kern="12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for listening! </a:t>
            </a:r>
            <a:br>
              <a:rPr lang="en-US" sz="5400" kern="12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en-US" sz="5400" kern="1200" cap="all" spc="20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9B5DB61-6426-F450-EB43-79309541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425F1C-5D64-4B8E-9733-10BA426DE93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4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aşlık 7">
            <a:extLst>
              <a:ext uri="{FF2B5EF4-FFF2-40B4-BE49-F238E27FC236}">
                <a16:creationId xmlns:a16="http://schemas.microsoft.com/office/drawing/2014/main" id="{818BD0AC-3F33-D17E-B482-FE48D620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tr-TR" dirty="0"/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6C6D57D2-0D97-3074-896F-7A89C6C91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18" y="1843590"/>
            <a:ext cx="9290604" cy="4017714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M. R.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Akella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R. Batta, E. M.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Delmelle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 A. Rogerson, A. Blatt, and G. Wilson, 'Base station location and channel allocation in a cellular network with emergency coverage requirements,’ European Journal of Operational Research, vol. 164, no. 2,pp. 301-323, 2005,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https://doi.org/10.1016/j.ejor.2003.12.014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R.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Aboolian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S. Lou, "An efficient algorithm to solve base station location and channel assignment problems in a cellular network," International Journal of Management and Network Economics, vol. 1, pp. 176-185, 2009. DOI:10.1504/IJMNE.2009.024783.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S.-T. Yang and A.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Ephremides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"Optimal Network Design: the Base Station Placement Problem," in Proceedings of the 36th Conference on Decision &amp; Control, San Diego, California, USA, December 1997. Institute for Systems Research and Electrical Engineering Department, University of Maryland, College Park.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C. T.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Cicek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H. Gultekin, and B.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Tavli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"The location-allocation problem of drone base stations," Computers &amp; Operations Research, vol. 111, pp. 155-176, 2019. ISSN0305-0548. DOI: 10.1016/j.cor.2019.06.010. [Online]. Available: https://www.sciencedirect.com/science/article/pii/S0305054819301704</a:t>
            </a: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Başibüyük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.' [Online]. </a:t>
            </a:r>
            <a:r>
              <a:rPr lang="tr-TR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https://maps.app.goo.gl/2Jxgoj3yTHKM8Tdk9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'Demographics of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Maltepe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Başibüyük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Istanbul,'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Endeksa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2023. [Online] Available: https://www.endeksa.com/tr/analiz/turkiye/istanbul/maltepe/basibuyuk/demografi.</a:t>
            </a:r>
          </a:p>
          <a:p>
            <a:endParaRPr lang="tr-T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3FEA7C5-D8FF-42B5-7765-2F675C6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425F1C-5D64-4B8E-9733-10BA426DE931}" type="slidenum">
              <a:rPr lang="tr-TR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36622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26D927-2CC7-9D22-E3E6-A8942EB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40F61D4B-0CE8-0025-49A1-FD43CE0C0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the 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 and Motivation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Aims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 and Technical Approach</a:t>
            </a:r>
          </a:p>
          <a:p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ccomplished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Difficulties Encountered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 and Second Semester Plans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9EB4B2A-FB53-0D1E-C3AA-C698D970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38368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810468-ED22-F44A-0BA3-F76CBCC7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8" y="817364"/>
            <a:ext cx="4494998" cy="1134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the Project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Resim Yer Tutucusu 9" descr="masa oyunu, masaüstü oyunu, salon oyun ve sporları, oyunlar içeren bir resim&#10;&#10;Açıklama otomatik olarak oluşturuldu">
            <a:extLst>
              <a:ext uri="{FF2B5EF4-FFF2-40B4-BE49-F238E27FC236}">
                <a16:creationId xmlns:a16="http://schemas.microsoft.com/office/drawing/2014/main" id="{AA741D18-A337-1896-F5A7-9DA8D8638D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7" r="24577"/>
          <a:stretch>
            <a:fillRect/>
          </a:stretch>
        </p:blipFill>
        <p:spPr>
          <a:xfrm>
            <a:off x="6598935" y="580644"/>
            <a:ext cx="5068809" cy="5696712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35D496D-6EBF-E856-AB7F-9C5C5688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3</a:t>
            </a:fld>
            <a:endParaRPr lang="tr-TR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21CB8E6-C2EF-B174-C081-EEF8C802988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77759" y="2617913"/>
            <a:ext cx="4572065" cy="310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project focuses on strategically placing base stations for better communication networks, especially during emergencies.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aim to use nature-inspired algorithms to find a cost-effective and efficient solution that improves emergency call (112 calls) routing and response.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434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B1D9FA-25B1-A7F4-3D94-6A921054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4"/>
            <a:ext cx="7729728" cy="11887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 and Motivation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8136CC7-CE02-44B6-5381-0A4F52DD1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2911" y="2258568"/>
            <a:ext cx="4271771" cy="179679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</a:p>
          <a:p>
            <a:pPr marL="2286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We're tackling the challenge of expanding communication networks by figuring out the best places to set up base stations.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384A5054-57C4-8726-5B63-B81B4163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4435" y="4055364"/>
            <a:ext cx="4270247" cy="2528316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</a:p>
          <a:p>
            <a:pPr marL="228600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goal is to create a wide-reaching, affordable network that can handle lots of calls during emergencies, because fast and dependable emergency responses are crucial for keeping people safe.</a:t>
            </a:r>
            <a:endParaRPr lang="tr-T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6091EC5-CF5C-1608-E65F-3270F66F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4</a:t>
            </a:fld>
            <a:endParaRPr lang="tr-TR"/>
          </a:p>
        </p:txBody>
      </p:sp>
      <p:pic>
        <p:nvPicPr>
          <p:cNvPr id="9" name="Resim 8" descr="insan yüzü, ekran görüntüsü, gökyüzü, kişi, şahıs içeren bir resim&#10;&#10;Açıklama otomatik olarak oluşturuldu">
            <a:extLst>
              <a:ext uri="{FF2B5EF4-FFF2-40B4-BE49-F238E27FC236}">
                <a16:creationId xmlns:a16="http://schemas.microsoft.com/office/drawing/2014/main" id="{1D9E304C-9E0D-4658-B54D-5048AFCBE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6" y="2468880"/>
            <a:ext cx="5354010" cy="31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27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3814E6-CC0D-E312-A6E4-8FB40505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0556"/>
            <a:ext cx="4486656" cy="114149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Aims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AD16FB0-5166-F6BA-CA3C-2A05A990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546" y="1536192"/>
            <a:ext cx="4172712" cy="3558322"/>
          </a:xfrm>
        </p:spPr>
        <p:txBody>
          <a:bodyPr>
            <a:normAutofit lnSpcReduction="10000"/>
          </a:bodyPr>
          <a:lstStyle/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  <a:endParaRPr lang="en-US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Development</a:t>
            </a:r>
            <a:endParaRPr lang="en-US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Compilation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Emergency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Demands</a:t>
            </a:r>
            <a:endParaRPr lang="en-US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Environment Setup</a:t>
            </a:r>
            <a:endParaRPr lang="en-US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tr-TR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41104B62-9383-B191-38A0-6CD5DAE19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" y="3315353"/>
            <a:ext cx="4340353" cy="274115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primary goal is to utilize nature-inspired algorithms to optimize the placement of base stations, ensuring broad coverage for emergency calls at minimal costs. 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AA2C59B-1673-15A1-674F-AAA8BFE8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06022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C10672-988D-60FF-3750-6685B4CA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23C7FB-A74C-CD22-9AB5-0FDB467E3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89129" y="2638044"/>
            <a:ext cx="4107605" cy="3579876"/>
          </a:xfrm>
        </p:spPr>
        <p:txBody>
          <a:bodyPr>
            <a:normAutofit fontScale="85000" lnSpcReduction="20000"/>
          </a:bodyPr>
          <a:lstStyle/>
          <a:p>
            <a:r>
              <a:rPr lang="tr-TR" sz="23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en-US" sz="2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tr-TR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Access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tr-TR" sz="2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</a:t>
            </a:r>
            <a:r>
              <a:rPr lang="tr-TR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tr-TR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Volume</a:t>
            </a:r>
            <a:endParaRPr lang="en-US" sz="2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0"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  <a:p>
            <a:pPr lvl="1"/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Resources</a:t>
            </a:r>
          </a:p>
          <a:p>
            <a:pPr lvl="1"/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Timeline</a:t>
            </a:r>
          </a:p>
          <a:p>
            <a:pPr lvl="1"/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2CA5AFB-533D-1917-3DC0-7E4B1858B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4625" y="2638044"/>
            <a:ext cx="4858511" cy="325526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tr-TR" sz="2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tr-TR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  <a:r>
              <a:rPr lang="tr-TR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3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tr-TR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3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1" indent="-285750"/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Base Station Placement</a:t>
            </a:r>
          </a:p>
          <a:p>
            <a:pPr marL="514350" lvl="1" indent="-285750"/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Emergency Call Routing</a:t>
            </a:r>
          </a:p>
          <a:p>
            <a:pPr marL="228600" lvl="1" indent="0">
              <a:buNone/>
            </a:pP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3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 project will not cover:</a:t>
            </a:r>
          </a:p>
          <a:p>
            <a:pPr lvl="1"/>
            <a:r>
              <a:rPr lang="en-US" sz="23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Non-Emergency Communication Routing</a:t>
            </a:r>
          </a:p>
          <a:p>
            <a:pPr lvl="1"/>
            <a:r>
              <a:rPr lang="en-US" sz="23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 Infrastructure</a:t>
            </a:r>
          </a:p>
          <a:p>
            <a:pPr lvl="1"/>
            <a:r>
              <a:rPr lang="en-US" sz="23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Alternate Networks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EEECFD7-4214-1B57-BC76-312A7701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032772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12F290-0A33-A2D4-9AE6-A5489BA6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058928"/>
            <a:ext cx="4486656" cy="114149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DEFD06-AB66-512F-F5D8-9928EA0C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376" y="1629677"/>
            <a:ext cx="4815840" cy="35112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 station location and channel allocation in a cellular network with emergency coverage requirements [1]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Efficient Algorithm to Solve Base Station Location and Channel Assignment Problems in a Cellular Network [2]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Optimal Network Design: the Base Station Placement Problem [3]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location-allocation problem of drone base stations [4]</a:t>
            </a:r>
          </a:p>
          <a:p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E1CFE0D-DE8D-3C46-CCC9-E38E319E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7</a:t>
            </a:fld>
            <a:endParaRPr lang="tr-TR"/>
          </a:p>
        </p:txBody>
      </p:sp>
      <p:pic>
        <p:nvPicPr>
          <p:cNvPr id="7" name="Resim 6" descr="metin, kitap, kağıt, kağıt ürünü içeren bir resim&#10;&#10;Açıklama otomatik olarak oluşturuldu">
            <a:extLst>
              <a:ext uri="{FF2B5EF4-FFF2-40B4-BE49-F238E27FC236}">
                <a16:creationId xmlns:a16="http://schemas.microsoft.com/office/drawing/2014/main" id="{E7C25DE8-C027-1546-3128-9DB6A1F4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2733869"/>
            <a:ext cx="5263688" cy="30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55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1CACCA5A-C878-18BC-71CD-253F3096A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96212" y="2320290"/>
            <a:ext cx="9062710" cy="419938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and Data Collection: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eographic and demographic data.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 on existing base station models, costs, and strategies.</a:t>
            </a:r>
          </a:p>
          <a:p>
            <a:pPr lvl="1">
              <a:lnSpc>
                <a:spcPct val="90000"/>
              </a:lnSpc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 Development: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hree different scenarios (small, medium, and large scale)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otential base station locations, accounting for population density and terrain, and include emergency call nodes</a:t>
            </a:r>
          </a:p>
          <a:p>
            <a:pPr>
              <a:lnSpc>
                <a:spcPct val="90000"/>
              </a:lnSpc>
            </a:pPr>
            <a:endParaRPr lang="en-US" b="1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Creation: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comprehensive dataset that reflects real-world complexities will be created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85171EB-2160-0333-A5C9-03BD0734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425F1C-5D64-4B8E-9733-10BA426DE93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C566DBEB-C963-5F6F-9364-B9452137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71500"/>
            <a:ext cx="772972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dirty="0"/>
              <a:t>Methodology and 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371440830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4214EEA-FEE1-EAD6-7C4A-4AE291DC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25F1C-5D64-4B8E-9733-10BA426DE931}" type="slidenum">
              <a:rPr lang="tr-TR" smtClean="0"/>
              <a:t>9</a:t>
            </a:fld>
            <a:endParaRPr lang="tr-TR"/>
          </a:p>
        </p:txBody>
      </p:sp>
      <p:pic>
        <p:nvPicPr>
          <p:cNvPr id="7" name="Resim 6" descr="harita, Hava fotoğrafçılığı içeren bir resim&#10;&#10;Açıklama otomatik olarak oluşturuldu">
            <a:extLst>
              <a:ext uri="{FF2B5EF4-FFF2-40B4-BE49-F238E27FC236}">
                <a16:creationId xmlns:a16="http://schemas.microsoft.com/office/drawing/2014/main" id="{B617DF73-1A96-6940-BF89-6390A391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1" y="1386347"/>
            <a:ext cx="5739353" cy="3239887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91C5720B-B885-F0BA-6293-D31DA4CE5FFD}"/>
              </a:ext>
            </a:extLst>
          </p:cNvPr>
          <p:cNvSpPr txBox="1"/>
          <p:nvPr/>
        </p:nvSpPr>
        <p:spPr>
          <a:xfrm>
            <a:off x="1910046" y="5075607"/>
            <a:ext cx="28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 [5]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b="0" i="1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tr-TR" b="0" i="1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Başıbüyük </a:t>
            </a:r>
            <a:r>
              <a:rPr lang="tr-TR" b="0" i="1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district</a:t>
            </a:r>
            <a:endParaRPr lang="tr-T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75EF35F-9D1A-802D-0E8A-0641063C5DF7}"/>
              </a:ext>
            </a:extLst>
          </p:cNvPr>
          <p:cNvSpPr txBox="1"/>
          <p:nvPr/>
        </p:nvSpPr>
        <p:spPr>
          <a:xfrm>
            <a:off x="7196636" y="5075607"/>
            <a:ext cx="396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 [6]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i="1" dirty="0">
                <a:solidFill>
                  <a:srgbClr val="3C4043"/>
                </a:solidFill>
                <a:latin typeface="Roboto" panose="02000000000000000000" pitchFamily="2" charset="0"/>
              </a:rPr>
              <a:t>P</a:t>
            </a:r>
            <a:r>
              <a:rPr lang="en-US" b="0" i="1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opulation</a:t>
            </a:r>
            <a:r>
              <a:rPr lang="en-US" b="0" i="1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information of the region</a:t>
            </a:r>
            <a:endParaRPr lang="tr-T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53B3E4C-E2D0-B0CF-BBDA-052B7A25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65006"/>
            <a:ext cx="6109731" cy="31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3065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1354</TotalTime>
  <Words>1037</Words>
  <Application>Microsoft Office PowerPoint</Application>
  <PresentationFormat>Geniş ekran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Roboto</vt:lpstr>
      <vt:lpstr>Paket</vt:lpstr>
      <vt:lpstr> Nature-Inspired Algorithms to Optimize the Base Station Location Allocation Problem</vt:lpstr>
      <vt:lpstr>AGENDA</vt:lpstr>
      <vt:lpstr>Introduction to the Project</vt:lpstr>
      <vt:lpstr>Problem Statement and Motivation</vt:lpstr>
      <vt:lpstr>Project Aims</vt:lpstr>
      <vt:lpstr>Project Scope</vt:lpstr>
      <vt:lpstr>RELATED WORK</vt:lpstr>
      <vt:lpstr>Methodology and Technical Approach</vt:lpstr>
      <vt:lpstr>PowerPoint Sunusu</vt:lpstr>
      <vt:lpstr>Methodology and TechnIcal Approach</vt:lpstr>
      <vt:lpstr>Tasks Accomplished</vt:lpstr>
      <vt:lpstr>Difficulties Encountered</vt:lpstr>
      <vt:lpstr>Future Work and Second Semester Plans</vt:lpstr>
      <vt:lpstr>Thank you for listening!  any questions?</vt:lpstr>
      <vt:lpstr>references</vt:lpstr>
    </vt:vector>
  </TitlesOfParts>
  <Company>SilentAll Team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 Inspired Algorithm Optimization For Base Station Location Allocation Problem</dc:title>
  <dc:creator>Enes Sağıroğlu</dc:creator>
  <cp:lastModifiedBy>Enes Sağıroğlu</cp:lastModifiedBy>
  <cp:revision>12</cp:revision>
  <dcterms:created xsi:type="dcterms:W3CDTF">2024-01-01T16:32:30Z</dcterms:created>
  <dcterms:modified xsi:type="dcterms:W3CDTF">2024-01-04T09:23:23Z</dcterms:modified>
</cp:coreProperties>
</file>